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1"/>
  </p:notesMasterIdLst>
  <p:handoutMasterIdLst>
    <p:handoutMasterId r:id="rId22"/>
  </p:handoutMasterIdLst>
  <p:sldIdLst>
    <p:sldId id="769" r:id="rId7"/>
    <p:sldId id="1686" r:id="rId8"/>
    <p:sldId id="1705" r:id="rId9"/>
    <p:sldId id="1666" r:id="rId10"/>
    <p:sldId id="1685" r:id="rId11"/>
    <p:sldId id="1667" r:id="rId12"/>
    <p:sldId id="1704" r:id="rId13"/>
    <p:sldId id="1678" r:id="rId14"/>
    <p:sldId id="1584" r:id="rId15"/>
    <p:sldId id="1709" r:id="rId16"/>
    <p:sldId id="1682" r:id="rId17"/>
    <p:sldId id="1581" r:id="rId18"/>
    <p:sldId id="1706" r:id="rId19"/>
    <p:sldId id="1587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3" d="100"/>
          <a:sy n="143" d="100"/>
        </p:scale>
        <p:origin x="68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://www.youtube.com/@neuromancer_Sci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NeuralDAE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hyperlink" Target="mailto:jdrgona1@jh.edu" TargetMode="External"/><Relationship Id="rId4" Type="http://schemas.openxmlformats.org/officeDocument/2006/relationships/hyperlink" Target="https://drgona.github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200" dirty="0"/>
              <a:t>Learning Neural Differential Algebraic Equations via Operator Splitting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922E4-FF54-7B17-45DA-82D75E86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767AD-F753-9B81-C41C-7AADEBDB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A0C4DE-7D51-847E-7B1F-9E2FD3D0084F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C1B45-F35D-C7BA-DA63-D4FF3E67C80E}"/>
              </a:ext>
            </a:extLst>
          </p:cNvPr>
          <p:cNvSpPr txBox="1"/>
          <p:nvPr/>
        </p:nvSpPr>
        <p:spPr>
          <a:xfrm>
            <a:off x="278640" y="559017"/>
            <a:ext cx="1342157" cy="7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Network system schematics</a:t>
            </a:r>
            <a:endParaRPr lang="en-US" sz="137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B3CC32-08EF-5ED3-1D08-1D7CF7D3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 Network Modeling Problem</a:t>
            </a:r>
          </a:p>
        </p:txBody>
      </p:sp>
      <p:pic>
        <p:nvPicPr>
          <p:cNvPr id="4" name="Picture 3" descr="A diagram of a tank&#10;&#10;AI-generated content may be incorrect.">
            <a:extLst>
              <a:ext uri="{FF2B5EF4-FFF2-40B4-BE49-F238E27FC236}">
                <a16:creationId xmlns:a16="http://schemas.microsoft.com/office/drawing/2014/main" id="{961ABFD1-974B-C521-73E0-5E498EC2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218" y="488539"/>
            <a:ext cx="2093443" cy="2218930"/>
          </a:xfrm>
          <a:prstGeom prst="rect">
            <a:avLst/>
          </a:prstGeom>
        </p:spPr>
      </p:pic>
      <p:pic>
        <p:nvPicPr>
          <p:cNvPr id="6" name="Picture 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AAA35E0A-2707-85AF-8B6E-DF22098F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" y="3017111"/>
            <a:ext cx="4652051" cy="1755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FB0329-9032-132A-CBB7-0479D73FA8D4}"/>
              </a:ext>
            </a:extLst>
          </p:cNvPr>
          <p:cNvSpPr txBox="1"/>
          <p:nvPr/>
        </p:nvSpPr>
        <p:spPr>
          <a:xfrm>
            <a:off x="226422" y="2692339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171A3C4-53B1-05BC-C19C-216B9438D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81" y="9732"/>
            <a:ext cx="3906945" cy="4505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63C7E0-B6D8-7CC2-27FE-0ED29072D3BA}"/>
              </a:ext>
            </a:extLst>
          </p:cNvPr>
          <p:cNvSpPr txBox="1"/>
          <p:nvPr/>
        </p:nvSpPr>
        <p:spPr>
          <a:xfrm>
            <a:off x="4828667" y="4515415"/>
            <a:ext cx="4262259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a) Noisy data vs prediction. b) Extrapolation.</a:t>
            </a:r>
          </a:p>
        </p:txBody>
      </p:sp>
    </p:spTree>
    <p:extLst>
      <p:ext uri="{BB962C8B-B14F-4D97-AF65-F5344CB8AC3E}">
        <p14:creationId xmlns:p14="http://schemas.microsoft.com/office/powerpoint/2010/main" val="23474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24" y="64666"/>
            <a:ext cx="10467690" cy="399226"/>
          </a:xfrm>
        </p:spPr>
        <p:txBody>
          <a:bodyPr/>
          <a:lstStyle/>
          <a:p>
            <a:r>
              <a:rPr lang="en-US" sz="2000" dirty="0"/>
              <a:t>Prior and Recent Related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AC31A-49EF-6596-9789-2A4E82C8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" y="2197300"/>
            <a:ext cx="8202837" cy="791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0B59C-3E54-CB8A-E9C8-2309C9C4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2010"/>
            <a:ext cx="8746436" cy="736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CCA820-9ABE-1A47-535F-AE342B56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6" y="3710688"/>
            <a:ext cx="8746436" cy="720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33B48-2E8A-0950-DCB3-FA9E9DF94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" y="1298383"/>
            <a:ext cx="8421401" cy="709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4E68C5-9E26-238E-8EA0-24A403383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9" y="4446956"/>
            <a:ext cx="8947154" cy="696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7A94E-92BF-F295-3356-663326AEB75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92"/>
          <a:stretch>
            <a:fillRect/>
          </a:stretch>
        </p:blipFill>
        <p:spPr>
          <a:xfrm>
            <a:off x="31225" y="550790"/>
            <a:ext cx="9059249" cy="7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EA4A1-EDE1-E37C-8AB2-2DFCF19F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5B796-2EE0-8EF6-ECCD-A416B54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0D5727-BD10-6595-DCC3-7961957A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07FE1C-179B-B566-7E6D-4EC5BAC0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7EC05-0A1B-2E48-129C-116969F78E32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6229A-415C-D77D-BA67-7916EEB22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B21B7-1655-A803-7384-CC14D197B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C79B1-3DF6-9DCB-99D3-5305771C53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2AF142-B37E-4D86-0297-644F467D1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16786A2-4D9E-BF52-FDA8-F0D024236B8D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063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High-index DAEs</a:t>
            </a:r>
          </a:p>
          <a:p>
            <a:pPr lvl="1"/>
            <a:r>
              <a:rPr lang="en-US" sz="1600" dirty="0"/>
              <a:t>Stiff DAEs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Drift if the algebra solver is not exact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561A7-7501-37A9-23A4-28CBCDAB5EFD}"/>
              </a:ext>
            </a:extLst>
          </p:cNvPr>
          <p:cNvSpPr txBox="1"/>
          <p:nvPr/>
        </p:nvSpPr>
        <p:spPr>
          <a:xfrm>
            <a:off x="4876801" y="3666274"/>
            <a:ext cx="3905794" cy="1414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hlinkClick r:id="rId3" tooltip="https://drgona.github.io/NeuralDAEs/"/>
              </a:rPr>
              <a:t>drgona.github.io/</a:t>
            </a:r>
            <a:r>
              <a:rPr lang="en-US" sz="2000" dirty="0" err="1">
                <a:hlinkClick r:id="rId3" tooltip="https://drgona.github.io/NeuralDAEs/"/>
              </a:rPr>
              <a:t>NeuralDAEs</a:t>
            </a:r>
            <a:r>
              <a:rPr lang="en-US" sz="2000" dirty="0">
                <a:hlinkClick r:id="rId3" tooltip="https://drgona.github.io/NeuralDAEs/"/>
              </a:rPr>
              <a:t>/</a:t>
            </a:r>
            <a:endParaRPr lang="en-US" sz="2000" dirty="0">
              <a:hlinkClick r:id="rId4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hlinkClick r:id="rId4"/>
              </a:rPr>
              <a:t>drgona.github.io/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>
                <a:hlinkClick r:id="rId5"/>
              </a:rPr>
              <a:t>jdrgona1@jh.edu</a:t>
            </a:r>
            <a:r>
              <a:rPr lang="en-US" sz="2000" dirty="0"/>
              <a:t> 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C8F091-D68B-55AE-C39D-20426B1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0" y="32217"/>
            <a:ext cx="7011886" cy="460857"/>
          </a:xfrm>
        </p:spPr>
        <p:txBody>
          <a:bodyPr/>
          <a:lstStyle/>
          <a:p>
            <a:r>
              <a:rPr lang="en-US" sz="2000" dirty="0"/>
              <a:t>Applications of Neural Differential Equations (NDEs)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282171" y="564053"/>
            <a:ext cx="37101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Constrained nonlinear system identification 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4"/>
            <a:ext cx="6076905" cy="410085"/>
          </a:xfrm>
        </p:spPr>
        <p:txBody>
          <a:bodyPr/>
          <a:lstStyle/>
          <a:p>
            <a:r>
              <a:rPr lang="en-US" sz="2000" dirty="0"/>
              <a:t>Neural Ordinary Differential Equations (NODEs) for System Identification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2956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the ODE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6"/>
            <a:ext cx="4040783" cy="1896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266914" y="3515767"/>
            <a:ext cx="47627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its arguments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4" y="1119052"/>
            <a:ext cx="4738310" cy="20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155788" y="3497648"/>
            <a:ext cx="2680867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DAE inverse modeling, with satisfied conservation laws.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39" y="559017"/>
            <a:ext cx="37316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Tank-manifold pump schematics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55788" y="4227335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Tank-Manifold Pump Modeling Problem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3354</TotalTime>
  <Words>849</Words>
  <Application>Microsoft Office PowerPoint</Application>
  <PresentationFormat>On-screen Show (16:9)</PresentationFormat>
  <Paragraphs>107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Learning Neural Differential Algebraic Equations via Operator Splitting</vt:lpstr>
      <vt:lpstr>Applications of Neural Differential Equations (NDEs)</vt:lpstr>
      <vt:lpstr>Neural Ordinary Differential Equations (NODEs) for System Identification</vt:lpstr>
      <vt:lpstr>NODE Layers</vt:lpstr>
      <vt:lpstr>Differentiating Through the ODE Solver</vt:lpstr>
      <vt:lpstr>NODE Dataset and Loss Function</vt:lpstr>
      <vt:lpstr>Neural Differential Algebraic Equations (NDAEs) Problem Formulation</vt:lpstr>
      <vt:lpstr>Learning Neural Differential Algebraic Equations via Operator Splitting</vt:lpstr>
      <vt:lpstr>Tank-Manifold Pump Modeling Problem</vt:lpstr>
      <vt:lpstr>Tank Network Modeling Problem</vt:lpstr>
      <vt:lpstr>Co-Authors of Learning Neural Differential Algebraic Equations via Operator Splitting</vt:lpstr>
      <vt:lpstr>Prior and Recent Related Works</vt:lpstr>
      <vt:lpstr>NeuroMANCER Scientific Machine Learning Library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123</cp:revision>
  <dcterms:created xsi:type="dcterms:W3CDTF">2024-09-05T00:30:18Z</dcterms:created>
  <dcterms:modified xsi:type="dcterms:W3CDTF">2025-12-10T18:32:55Z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